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9090"/>
            <a:ext cx="7772400" cy="1470025"/>
          </a:xfrm>
        </p:spPr>
        <p:txBody>
          <a:bodyPr/>
          <a:lstStyle/>
          <a:p>
            <a:r>
              <a:rPr dirty="0"/>
              <a:t>Participios en inglés y español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71499"/>
            <a:ext cx="6400800" cy="1752600"/>
          </a:xfrm>
        </p:spPr>
        <p:txBody>
          <a:bodyPr/>
          <a:lstStyle/>
          <a:p>
            <a:r>
              <a:rPr dirty="0"/>
              <a:t>Uso verbal </a:t>
            </a:r>
            <a:r>
              <a:rPr lang="en-US" sz="2800" dirty="0"/>
              <a:t>(como verbo)</a:t>
            </a:r>
          </a:p>
          <a:p>
            <a:r>
              <a:rPr lang="en-US" dirty="0"/>
              <a:t>Y</a:t>
            </a:r>
          </a:p>
          <a:p>
            <a:r>
              <a:rPr lang="en-US" dirty="0"/>
              <a:t>A</a:t>
            </a:r>
            <a:r>
              <a:rPr dirty="0"/>
              <a:t>djetival</a:t>
            </a:r>
            <a:r>
              <a:rPr lang="en-US" dirty="0"/>
              <a:t> </a:t>
            </a:r>
            <a:r>
              <a:rPr lang="en-US" sz="2800" dirty="0"/>
              <a:t>(como adjetivo)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1718"/>
            <a:ext cx="8229600" cy="57255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En i</a:t>
            </a:r>
            <a:r>
              <a:rPr sz="2400" b="1" dirty="0"/>
              <a:t>nglés y </a:t>
            </a:r>
            <a:r>
              <a:rPr lang="en-US" sz="2400" b="1" dirty="0"/>
              <a:t>en </a:t>
            </a:r>
            <a:r>
              <a:rPr sz="2400" b="1" dirty="0"/>
              <a:t>español </a:t>
            </a:r>
            <a:r>
              <a:rPr lang="es-ES_tradnl" sz="2400" b="1" noProof="1"/>
              <a:t>algunos verbos tienen </a:t>
            </a:r>
          </a:p>
          <a:p>
            <a:pPr marL="0" indent="0" algn="ctr">
              <a:buNone/>
            </a:pPr>
            <a:r>
              <a:rPr lang="es-ES_tradnl" sz="2400" b="1" noProof="1"/>
              <a:t>dos participios pasados y los usan de forma </a:t>
            </a:r>
            <a:r>
              <a:rPr sz="2400" b="1" dirty="0"/>
              <a:t>similar:</a:t>
            </a:r>
          </a:p>
          <a:p>
            <a:r>
              <a:rPr sz="2400" dirty="0"/>
              <a:t>Co</a:t>
            </a:r>
            <a:r>
              <a:rPr lang="en-US" sz="2400" dirty="0"/>
              <a:t>mo</a:t>
            </a:r>
            <a:r>
              <a:rPr sz="2400" dirty="0"/>
              <a:t> </a:t>
            </a:r>
            <a:r>
              <a:rPr lang="en-US" sz="2400" u="sng" dirty="0"/>
              <a:t>verbo</a:t>
            </a:r>
            <a:r>
              <a:rPr lang="en-US" sz="2400" dirty="0"/>
              <a:t>	</a:t>
            </a:r>
            <a:r>
              <a:rPr sz="2400" dirty="0"/>
              <a:t> → I have </a:t>
            </a:r>
            <a:r>
              <a:rPr sz="2400" u="sng" dirty="0"/>
              <a:t>eaten</a:t>
            </a:r>
            <a:r>
              <a:rPr sz="2400" dirty="0"/>
              <a:t> / he </a:t>
            </a:r>
            <a:r>
              <a:rPr sz="2400" u="sng" dirty="0"/>
              <a:t>comido</a:t>
            </a:r>
          </a:p>
          <a:p>
            <a:r>
              <a:rPr sz="2400" dirty="0"/>
              <a:t>Como </a:t>
            </a:r>
            <a:r>
              <a:rPr sz="2400" u="sng" dirty="0"/>
              <a:t>adjetivo</a:t>
            </a:r>
            <a:r>
              <a:rPr lang="en-US" sz="2400" dirty="0"/>
              <a:t>	</a:t>
            </a:r>
            <a:r>
              <a:rPr sz="2400" dirty="0"/>
              <a:t> → </a:t>
            </a:r>
            <a:r>
              <a:rPr sz="2400" u="sng" dirty="0"/>
              <a:t>burnt</a:t>
            </a:r>
            <a:r>
              <a:rPr sz="2400" dirty="0"/>
              <a:t> bread / pan </a:t>
            </a:r>
            <a:r>
              <a:rPr sz="2400" u="sng" dirty="0"/>
              <a:t>quemado</a:t>
            </a:r>
            <a:endParaRPr lang="en-US" sz="2400" u="sng" dirty="0"/>
          </a:p>
          <a:p>
            <a:pPr marL="0" indent="0" algn="ctr">
              <a:buNone/>
            </a:pPr>
            <a:endParaRPr lang="en-US" sz="1100" dirty="0"/>
          </a:p>
          <a:p>
            <a:endParaRPr lang="es-ES_tradnl" sz="2400" noProof="1"/>
          </a:p>
          <a:p>
            <a:pPr>
              <a:buFont typeface="Wingdings" pitchFamily="2" charset="2"/>
              <a:buChar char="Ø"/>
            </a:pPr>
            <a:r>
              <a:rPr lang="es-ES_tradnl" sz="2400" b="1" noProof="1"/>
              <a:t>Forma regular</a:t>
            </a:r>
            <a:r>
              <a:rPr lang="es-ES_tradnl" sz="2400" noProof="1"/>
              <a:t>	 </a:t>
            </a:r>
            <a:r>
              <a:rPr lang="es-ES_tradnl" sz="1800" noProof="1"/>
              <a:t>(-ado/-ido como freído y -ed como burned)</a:t>
            </a:r>
          </a:p>
          <a:p>
            <a:pPr marL="0" indent="0">
              <a:buNone/>
            </a:pPr>
            <a:r>
              <a:rPr lang="es-ES_tradnl" sz="2400" noProof="1"/>
              <a:t>		→ más común como verbo</a:t>
            </a:r>
          </a:p>
          <a:p>
            <a:pPr>
              <a:buFont typeface="Wingdings" pitchFamily="2" charset="2"/>
              <a:buChar char="Ø"/>
            </a:pPr>
            <a:r>
              <a:rPr lang="es-ES_tradnl" sz="2400" b="1" noProof="1"/>
              <a:t>Forma irregular</a:t>
            </a:r>
            <a:r>
              <a:rPr lang="es-ES_tradnl" sz="2400" noProof="1"/>
              <a:t>	</a:t>
            </a:r>
            <a:r>
              <a:rPr lang="es-ES_tradnl" sz="1800" noProof="1"/>
              <a:t>(como frito y como burnt)</a:t>
            </a:r>
          </a:p>
          <a:p>
            <a:pPr marL="0" indent="0">
              <a:buNone/>
            </a:pPr>
            <a:r>
              <a:rPr lang="es-ES_tradnl" sz="2400" noProof="1"/>
              <a:t>		→ más frecuente como adjetivo</a:t>
            </a:r>
          </a:p>
          <a:p>
            <a:pPr marL="0" indent="0">
              <a:buNone/>
            </a:pPr>
            <a:endParaRPr lang="es-ES_tradnl" sz="2400" noProof="1"/>
          </a:p>
          <a:p>
            <a:pPr marL="0" indent="0">
              <a:buNone/>
            </a:pPr>
            <a:r>
              <a:rPr lang="es-ES_tradnl" sz="2400" noProof="1"/>
              <a:t>En los 2 idiomas se están perdiendo las formas irregulares.</a:t>
            </a:r>
          </a:p>
          <a:p>
            <a:pPr marL="0" indent="0" algn="ctr">
              <a:buNone/>
            </a:pPr>
            <a:endParaRPr lang="en-US" sz="24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9C153-55DC-C22C-3D71-E45F2EC3F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03767-BA8F-0FFA-1A39-A9A83207E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1718"/>
            <a:ext cx="8229600" cy="57255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Algunos </a:t>
            </a:r>
            <a:r>
              <a:rPr lang="es-ES_tradnl" sz="2400" b="1" noProof="1"/>
              <a:t>ejemplos</a:t>
            </a:r>
            <a:r>
              <a:rPr lang="en-US" sz="2400" b="1" dirty="0"/>
              <a:t> de verbos que tienen dos participios: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 algn="ctr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sz="28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A80F06-C295-8EFD-2DB8-0755C3CB6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825569"/>
              </p:ext>
            </p:extLst>
          </p:nvPr>
        </p:nvGraphicFramePr>
        <p:xfrm>
          <a:off x="578068" y="1366345"/>
          <a:ext cx="7987864" cy="498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691">
                  <a:extLst>
                    <a:ext uri="{9D8B030D-6E8A-4147-A177-3AD203B41FA5}">
                      <a16:colId xmlns:a16="http://schemas.microsoft.com/office/drawing/2014/main" val="66429761"/>
                    </a:ext>
                  </a:extLst>
                </a:gridCol>
                <a:gridCol w="3731173">
                  <a:extLst>
                    <a:ext uri="{9D8B030D-6E8A-4147-A177-3AD203B41FA5}">
                      <a16:colId xmlns:a16="http://schemas.microsoft.com/office/drawing/2014/main" val="1611862455"/>
                    </a:ext>
                  </a:extLst>
                </a:gridCol>
              </a:tblGrid>
              <a:tr h="6187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Español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Inglés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29259"/>
                  </a:ext>
                </a:extLst>
              </a:tr>
              <a:tr h="437065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_tradnl" sz="2000" noProof="1"/>
                        <a:t>imprimir → imprimido / impreso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_tradnl" sz="1000" noProof="1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_tradnl" sz="2000" noProof="1"/>
                        <a:t>Juan ha </a:t>
                      </a:r>
                      <a:r>
                        <a:rPr lang="es-ES_tradnl" sz="2000" u="sng" noProof="1"/>
                        <a:t>imprimido</a:t>
                      </a:r>
                      <a:r>
                        <a:rPr lang="es-ES_tradnl" sz="2000" noProof="1"/>
                        <a:t> las fotocopias.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_tradnl" sz="2000" noProof="1"/>
                        <a:t>Las fotocopias están </a:t>
                      </a:r>
                      <a:r>
                        <a:rPr lang="es-ES_tradnl" sz="2000" u="sng" noProof="1"/>
                        <a:t>impresas</a:t>
                      </a:r>
                      <a:r>
                        <a:rPr lang="es-ES_tradnl" sz="2000" noProof="1"/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ES_tradnl" sz="2000" noProof="1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_tradnl" sz="2000" noProof="1"/>
                        <a:t>freír → freído / frito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_tradnl" sz="1000" noProof="1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_tradnl" sz="2000" noProof="1"/>
                        <a:t>Mamá ha </a:t>
                      </a:r>
                      <a:r>
                        <a:rPr lang="es-ES_tradnl" sz="2000" b="1" u="none" noProof="1"/>
                        <a:t>freído</a:t>
                      </a:r>
                      <a:r>
                        <a:rPr lang="es-ES_tradnl" sz="2000" noProof="1"/>
                        <a:t> las papas.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_tradnl" sz="2000" noProof="1"/>
                        <a:t>Me gustan las papas </a:t>
                      </a:r>
                      <a:r>
                        <a:rPr lang="es-ES_tradnl" sz="2000" b="1" u="none" noProof="1"/>
                        <a:t>fritas</a:t>
                      </a:r>
                      <a:r>
                        <a:rPr lang="es-ES_tradnl" sz="2000" noProof="1"/>
                        <a:t>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_tradnl" sz="2000" noProof="1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_tradnl" sz="2000" noProof="1"/>
                        <a:t>maldecir → maldecido / maldicho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_tradnl" sz="1000" noProof="1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_tradnl" sz="2000" i="1" noProof="1"/>
                        <a:t>La bruja ha </a:t>
                      </a:r>
                      <a:r>
                        <a:rPr lang="es-ES_tradnl" sz="2000" b="1" i="1" u="none" noProof="1"/>
                        <a:t>maldecido</a:t>
                      </a:r>
                      <a:r>
                        <a:rPr lang="es-ES_tradnl" sz="2000" i="1" noProof="1"/>
                        <a:t> su suerte.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s-ES_tradnl" sz="2000" i="1" noProof="1"/>
                        <a:t>Ese </a:t>
                      </a:r>
                      <a:r>
                        <a:rPr lang="es-ES_tradnl" sz="2000" b="1" i="1" u="none" noProof="1"/>
                        <a:t>maldito</a:t>
                      </a:r>
                      <a:r>
                        <a:rPr lang="es-ES_tradnl" sz="2000" i="1" noProof="1"/>
                        <a:t> problema.</a:t>
                      </a:r>
                      <a:endParaRPr lang="es-ES_tradnl" sz="2000" noProof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burn → burned / burnt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i="0" dirty="0"/>
                        <a:t>The house has </a:t>
                      </a:r>
                      <a:r>
                        <a:rPr lang="en-US" sz="2000" b="1" i="0" dirty="0"/>
                        <a:t>burned</a:t>
                      </a:r>
                      <a:r>
                        <a:rPr lang="en-US" sz="2000" i="0" dirty="0"/>
                        <a:t> down. </a:t>
                      </a:r>
                      <a:br>
                        <a:rPr lang="en-US" sz="2000" i="0" dirty="0"/>
                      </a:br>
                      <a:r>
                        <a:rPr lang="en-US" sz="2000" i="0" dirty="0"/>
                        <a:t>I don’t like </a:t>
                      </a:r>
                      <a:r>
                        <a:rPr lang="en-US" sz="2000" b="1" i="0" dirty="0"/>
                        <a:t>burnt</a:t>
                      </a:r>
                      <a:r>
                        <a:rPr lang="en-US" sz="2000" i="0" dirty="0"/>
                        <a:t> toast.</a:t>
                      </a:r>
                      <a:br>
                        <a:rPr lang="en-US" sz="2000" i="0" dirty="0"/>
                      </a:br>
                      <a:r>
                        <a:rPr lang="en-US" sz="2000" i="0" dirty="0"/>
                        <a:t>I don’t like that </a:t>
                      </a:r>
                      <a:r>
                        <a:rPr lang="en-US" sz="2000" b="1" i="0" dirty="0"/>
                        <a:t>burnt</a:t>
                      </a:r>
                      <a:r>
                        <a:rPr lang="en-US" sz="2000" i="0" dirty="0"/>
                        <a:t> smell.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i="0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000" i="0" dirty="0"/>
                        <a:t>learn → learned / learnt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i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i="0" dirty="0"/>
                        <a:t>She has </a:t>
                      </a:r>
                      <a:r>
                        <a:rPr lang="en-US" sz="2000" b="1" i="0" dirty="0"/>
                        <a:t>learned</a:t>
                      </a:r>
                      <a:r>
                        <a:rPr lang="en-US" sz="2000" i="0" dirty="0"/>
                        <a:t> a lot. </a:t>
                      </a:r>
                      <a:br>
                        <a:rPr lang="en-US" sz="2000" dirty="0"/>
                      </a:br>
                      <a:r>
                        <a:rPr lang="en-US" sz="2000" i="1" dirty="0"/>
                        <a:t>a </a:t>
                      </a:r>
                      <a:r>
                        <a:rPr lang="en-US" sz="2000" b="1" i="1" dirty="0"/>
                        <a:t>learned</a:t>
                      </a:r>
                      <a:r>
                        <a:rPr lang="en-US" sz="2000" i="1" dirty="0"/>
                        <a:t> professor</a:t>
                      </a:r>
                      <a:r>
                        <a:rPr lang="en-US" sz="2000" dirty="0"/>
                        <a:t> (= scholarly)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000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spill → spilled / spilt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2000" i="0" dirty="0"/>
                        <a:t>She has </a:t>
                      </a:r>
                      <a:r>
                        <a:rPr lang="en-US" sz="2000" b="1" i="0" dirty="0"/>
                        <a:t>spilled</a:t>
                      </a:r>
                      <a:r>
                        <a:rPr lang="en-US" sz="2000" i="0" dirty="0"/>
                        <a:t> the milk. </a:t>
                      </a:r>
                      <a:br>
                        <a:rPr lang="en-US" sz="2000" dirty="0"/>
                      </a:br>
                      <a:r>
                        <a:rPr lang="en-US" sz="2000" i="0" dirty="0"/>
                        <a:t>Don’t cry over </a:t>
                      </a:r>
                      <a:r>
                        <a:rPr lang="en-US" sz="2000" b="1" i="0" dirty="0"/>
                        <a:t>spilt</a:t>
                      </a:r>
                      <a:r>
                        <a:rPr lang="en-US" sz="2000" i="0" dirty="0"/>
                        <a:t> milk.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0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311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232</Words>
  <Application>Microsoft Macintosh PowerPoint</Application>
  <PresentationFormat>On-screen Show (4:3)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Participios en inglés y español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Cecilia Benenati</cp:lastModifiedBy>
  <cp:revision>16</cp:revision>
  <dcterms:created xsi:type="dcterms:W3CDTF">2013-01-27T09:14:16Z</dcterms:created>
  <dcterms:modified xsi:type="dcterms:W3CDTF">2026-04-13T21:35:53Z</dcterms:modified>
  <cp:category/>
</cp:coreProperties>
</file>